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8" r:id="rId3"/>
    <p:sldId id="260" r:id="rId4"/>
    <p:sldId id="259" r:id="rId5"/>
    <p:sldId id="264" r:id="rId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3" d="100"/>
          <a:sy n="73" d="100"/>
        </p:scale>
        <p:origin x="618" y="96"/>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fld id="{3CFD6D27-ECD5-4082-9996-82041EF08ADF}" type="datetimeFigureOut">
              <a:rPr lang="es-MX" smtClean="0"/>
              <a:t>30/04/2019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3444310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CFD6D27-ECD5-4082-9996-82041EF08ADF}" type="datetimeFigureOut">
              <a:rPr lang="es-MX" smtClean="0"/>
              <a:t>30/04/2019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1272898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3CFD6D27-ECD5-4082-9996-82041EF08ADF}" type="datetimeFigureOut">
              <a:rPr lang="es-MX" smtClean="0"/>
              <a:t>30/04/2019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2332697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3CFD6D27-ECD5-4082-9996-82041EF08ADF}" type="datetimeFigureOut">
              <a:rPr lang="es-MX" smtClean="0"/>
              <a:t>30/04/2019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219455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3CFD6D27-ECD5-4082-9996-82041EF08ADF}" type="datetimeFigureOut">
              <a:rPr lang="es-MX" smtClean="0"/>
              <a:t>30/04/2019</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330025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3CFD6D27-ECD5-4082-9996-82041EF08ADF}" type="datetimeFigureOut">
              <a:rPr lang="es-MX" smtClean="0"/>
              <a:t>30/04/2019</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71768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CFD6D27-ECD5-4082-9996-82041EF08ADF}" type="datetimeFigureOut">
              <a:rPr lang="es-MX" smtClean="0"/>
              <a:t>30/04/2019</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3953556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3CFD6D27-ECD5-4082-9996-82041EF08ADF}" type="datetimeFigureOut">
              <a:rPr lang="es-MX" smtClean="0"/>
              <a:t>30/04/2019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2714194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3CFD6D27-ECD5-4082-9996-82041EF08ADF}" type="datetimeFigureOut">
              <a:rPr lang="es-MX" smtClean="0"/>
              <a:t>30/04/2019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3830969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CFD6D27-ECD5-4082-9996-82041EF08ADF}" type="datetimeFigureOut">
              <a:rPr lang="es-MX" smtClean="0"/>
              <a:t>30/04/2019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2510745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3CFD6D27-ECD5-4082-9996-82041EF08ADF}" type="datetimeFigureOut">
              <a:rPr lang="es-MX" smtClean="0"/>
              <a:t>30/04/2019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2D3D9659-D675-4A39-988C-69E150773D66}" type="slidenum">
              <a:rPr lang="es-MX" smtClean="0"/>
              <a:t>‹Nº›</a:t>
            </a:fld>
            <a:endParaRPr lang="es-MX"/>
          </a:p>
        </p:txBody>
      </p:sp>
    </p:spTree>
    <p:extLst>
      <p:ext uri="{BB962C8B-B14F-4D97-AF65-F5344CB8AC3E}">
        <p14:creationId xmlns:p14="http://schemas.microsoft.com/office/powerpoint/2010/main" val="4291369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D6D27-ECD5-4082-9996-82041EF08ADF}" type="datetimeFigureOut">
              <a:rPr lang="es-MX" smtClean="0"/>
              <a:t>30/04/2019</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3D9659-D675-4A39-988C-69E150773D66}" type="slidenum">
              <a:rPr lang="es-MX" smtClean="0"/>
              <a:t>‹Nº›</a:t>
            </a:fld>
            <a:endParaRPr lang="es-MX"/>
          </a:p>
        </p:txBody>
      </p:sp>
    </p:spTree>
    <p:extLst>
      <p:ext uri="{BB962C8B-B14F-4D97-AF65-F5344CB8AC3E}">
        <p14:creationId xmlns:p14="http://schemas.microsoft.com/office/powerpoint/2010/main" val="1256915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
            <a:ext cx="4951828" cy="3366703"/>
          </a:xfrm>
          <a:prstGeom prst="rect">
            <a:avLst/>
          </a:prstGeom>
          <a:noFill/>
        </p:spPr>
      </p:pic>
      <p:sp>
        <p:nvSpPr>
          <p:cNvPr id="5" name="Subtítulo 2"/>
          <p:cNvSpPr txBox="1">
            <a:spLocks/>
          </p:cNvSpPr>
          <p:nvPr/>
        </p:nvSpPr>
        <p:spPr>
          <a:xfrm>
            <a:off x="5219114" y="494542"/>
            <a:ext cx="6625883" cy="25023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endParaRPr lang="es-MX" sz="4400" dirty="0">
              <a:solidFill>
                <a:schemeClr val="bg2">
                  <a:lumMod val="10000"/>
                </a:schemeClr>
              </a:solidFill>
            </a:endParaRPr>
          </a:p>
        </p:txBody>
      </p:sp>
      <p:sp>
        <p:nvSpPr>
          <p:cNvPr id="6" name="Subtítulo 5"/>
          <p:cNvSpPr txBox="1">
            <a:spLocks/>
          </p:cNvSpPr>
          <p:nvPr/>
        </p:nvSpPr>
        <p:spPr>
          <a:xfrm>
            <a:off x="143690" y="6307968"/>
            <a:ext cx="7749045" cy="36979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s-MX" dirty="0" smtClean="0"/>
              <a:t>CHOLULA RUIZ OMAR</a:t>
            </a:r>
            <a:endParaRPr lang="es-MX" dirty="0"/>
          </a:p>
        </p:txBody>
      </p:sp>
      <p:pic>
        <p:nvPicPr>
          <p:cNvPr id="7" name="Imagen 6"/>
          <p:cNvPicPr>
            <a:picLocks noChangeAspect="1"/>
          </p:cNvPicPr>
          <p:nvPr/>
        </p:nvPicPr>
        <p:blipFill>
          <a:blip r:embed="rId3"/>
          <a:stretch>
            <a:fillRect/>
          </a:stretch>
        </p:blipFill>
        <p:spPr>
          <a:xfrm>
            <a:off x="3758072" y="3429000"/>
            <a:ext cx="4748881" cy="3333442"/>
          </a:xfrm>
          <a:prstGeom prst="rect">
            <a:avLst/>
          </a:prstGeom>
          <a:solidFill>
            <a:schemeClr val="accent1"/>
          </a:solidFill>
        </p:spPr>
      </p:pic>
      <p:sp>
        <p:nvSpPr>
          <p:cNvPr id="9" name="Subtítulo 5"/>
          <p:cNvSpPr txBox="1">
            <a:spLocks/>
          </p:cNvSpPr>
          <p:nvPr/>
        </p:nvSpPr>
        <p:spPr>
          <a:xfrm>
            <a:off x="5050302" y="221642"/>
            <a:ext cx="7371470" cy="294897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es-MX" sz="6000" dirty="0" smtClean="0">
                <a:solidFill>
                  <a:schemeClr val="accent1">
                    <a:lumMod val="75000"/>
                  </a:schemeClr>
                </a:solidFill>
                <a:latin typeface="Aharoni" panose="02010803020104030203" pitchFamily="2" charset="-79"/>
                <a:cs typeface="Aharoni" panose="02010803020104030203" pitchFamily="2" charset="-79"/>
              </a:rPr>
              <a:t>LICENCIATURA EN INGENIERA EN LOGÍSTICA Y TRANSPORTE-</a:t>
            </a:r>
            <a:endParaRPr lang="es-MX" sz="6000" dirty="0">
              <a:solidFill>
                <a:schemeClr val="accent1">
                  <a:lumMod val="75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951755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ubtítulo 2"/>
          <p:cNvSpPr txBox="1">
            <a:spLocks/>
          </p:cNvSpPr>
          <p:nvPr/>
        </p:nvSpPr>
        <p:spPr>
          <a:xfrm>
            <a:off x="5219114" y="494542"/>
            <a:ext cx="6625883" cy="25023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None/>
              <a:tabLst/>
              <a:defRPr/>
            </a:pPr>
            <a:endParaRPr kumimoji="0" lang="es-MX" sz="4400" b="0" i="0" u="none" strike="noStrike" kern="1200" cap="all" spc="200" normalizeH="0" baseline="0" noProof="0" dirty="0">
              <a:ln>
                <a:noFill/>
              </a:ln>
              <a:solidFill>
                <a:srgbClr val="E7E6E6">
                  <a:lumMod val="10000"/>
                </a:srgbClr>
              </a:solidFill>
              <a:effectLst/>
              <a:uLnTx/>
              <a:uFillTx/>
              <a:latin typeface="Calibri Light" panose="020F0302020204030204"/>
              <a:ea typeface="+mn-ea"/>
              <a:cs typeface="+mn-cs"/>
            </a:endParaRPr>
          </a:p>
        </p:txBody>
      </p:sp>
      <p:sp>
        <p:nvSpPr>
          <p:cNvPr id="6" name="Subtítulo 5"/>
          <p:cNvSpPr txBox="1">
            <a:spLocks/>
          </p:cNvSpPr>
          <p:nvPr/>
        </p:nvSpPr>
        <p:spPr>
          <a:xfrm>
            <a:off x="143690" y="6307968"/>
            <a:ext cx="7749045" cy="36979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Char char=" "/>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 name="Subtítulo 2"/>
          <p:cNvSpPr txBox="1">
            <a:spLocks/>
          </p:cNvSpPr>
          <p:nvPr/>
        </p:nvSpPr>
        <p:spPr>
          <a:xfrm>
            <a:off x="293077" y="0"/>
            <a:ext cx="11748868" cy="17584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endParaRPr lang="es-MX" sz="4400" dirty="0">
              <a:solidFill>
                <a:schemeClr val="bg2">
                  <a:lumMod val="10000"/>
                </a:schemeClr>
              </a:solidFill>
            </a:endParaRPr>
          </a:p>
        </p:txBody>
      </p:sp>
      <p:sp>
        <p:nvSpPr>
          <p:cNvPr id="10" name="Subtítulo 5"/>
          <p:cNvSpPr txBox="1">
            <a:spLocks/>
          </p:cNvSpPr>
          <p:nvPr/>
        </p:nvSpPr>
        <p:spPr>
          <a:xfrm>
            <a:off x="404310" y="309643"/>
            <a:ext cx="10877979" cy="1108484"/>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es-MX" b="1" dirty="0" smtClean="0">
                <a:latin typeface="Aharoni" panose="02010803020104030203" pitchFamily="2" charset="-79"/>
                <a:cs typeface="Aharoni" panose="02010803020104030203" pitchFamily="2" charset="-79"/>
              </a:rPr>
              <a:t>¿Que es la </a:t>
            </a:r>
            <a:r>
              <a:rPr lang="es-MX" b="1" dirty="0" err="1" smtClean="0">
                <a:latin typeface="Aharoni" panose="02010803020104030203" pitchFamily="2" charset="-79"/>
                <a:cs typeface="Aharoni" panose="02010803020104030203" pitchFamily="2" charset="-79"/>
              </a:rPr>
              <a:t>UnADM</a:t>
            </a:r>
            <a:r>
              <a:rPr lang="es-MX" b="1" dirty="0" smtClean="0">
                <a:latin typeface="Aharoni" panose="02010803020104030203" pitchFamily="2" charset="-79"/>
                <a:cs typeface="Aharoni" panose="02010803020104030203" pitchFamily="2" charset="-79"/>
              </a:rPr>
              <a:t>? El significado de su abreviatura es: Universidad abierta y a distancia de México, lo mas atractivo de su programa educativo es que lo estudias totalmente en </a:t>
            </a:r>
            <a:r>
              <a:rPr lang="es-MX" b="1" dirty="0" smtClean="0">
                <a:latin typeface="Aharoni" panose="02010803020104030203" pitchFamily="2" charset="-79"/>
                <a:cs typeface="Aharoni" panose="02010803020104030203" pitchFamily="2" charset="-79"/>
              </a:rPr>
              <a:t>línea.</a:t>
            </a:r>
            <a:endParaRPr lang="es-MX" dirty="0"/>
          </a:p>
        </p:txBody>
      </p:sp>
      <p:pic>
        <p:nvPicPr>
          <p:cNvPr id="2" name="Imagen 1"/>
          <p:cNvPicPr>
            <a:picLocks noChangeAspect="1"/>
          </p:cNvPicPr>
          <p:nvPr/>
        </p:nvPicPr>
        <p:blipFill>
          <a:blip r:embed="rId2"/>
          <a:stretch>
            <a:fillRect/>
          </a:stretch>
        </p:blipFill>
        <p:spPr>
          <a:xfrm>
            <a:off x="293077" y="1717741"/>
            <a:ext cx="5755480" cy="4660410"/>
          </a:xfrm>
          <a:prstGeom prst="rect">
            <a:avLst/>
          </a:prstGeom>
        </p:spPr>
      </p:pic>
      <p:sp>
        <p:nvSpPr>
          <p:cNvPr id="11" name="Subtítulo 5"/>
          <p:cNvSpPr txBox="1">
            <a:spLocks/>
          </p:cNvSpPr>
          <p:nvPr/>
        </p:nvSpPr>
        <p:spPr>
          <a:xfrm>
            <a:off x="6471138" y="1786749"/>
            <a:ext cx="4951278" cy="491930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es-MX" b="1" dirty="0" smtClean="0"/>
              <a:t>Hoy en día, la logística se ha convertido en la “columna vertebral” de cualquier organización, desde empresas pequeñas hasta las mas grandes, básicamente el objetivo de la Logística es asegurar que la mercancía llegue en tiempo y forma hasta el cliente final asegurando todos sus procesos a lo largo de la cadena de suministro, lo que tú vas y compras, lo que se te ocurra, para tenerlo en ese establecimiento tuvo que pasar por una logística, aquí es en donde te formaremos, con habilidades contundentes que te permitan desarrollarte de manera satisfactoria en este entorno laboral. El programa consta de 8 semestres que se dividen en 4 módulos.</a:t>
            </a:r>
          </a:p>
          <a:p>
            <a:endParaRPr lang="es-MX" dirty="0"/>
          </a:p>
          <a:p>
            <a:endParaRPr lang="es-MX" dirty="0" smtClean="0"/>
          </a:p>
          <a:p>
            <a:endParaRPr lang="es-MX" dirty="0"/>
          </a:p>
        </p:txBody>
      </p:sp>
    </p:spTree>
    <p:extLst>
      <p:ext uri="{BB962C8B-B14F-4D97-AF65-F5344CB8AC3E}">
        <p14:creationId xmlns:p14="http://schemas.microsoft.com/office/powerpoint/2010/main" val="723877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ubtítulo 2"/>
          <p:cNvSpPr txBox="1">
            <a:spLocks/>
          </p:cNvSpPr>
          <p:nvPr/>
        </p:nvSpPr>
        <p:spPr>
          <a:xfrm>
            <a:off x="4951828" y="436098"/>
            <a:ext cx="6710289" cy="257354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None/>
              <a:tabLst/>
              <a:defRPr/>
            </a:pPr>
            <a:endParaRPr kumimoji="0" lang="es-MX" sz="4400" b="0" i="0" u="none" strike="noStrike" kern="1200" cap="all" spc="200" normalizeH="0" baseline="0" noProof="0" dirty="0">
              <a:ln>
                <a:noFill/>
              </a:ln>
              <a:solidFill>
                <a:srgbClr val="E7E6E6">
                  <a:lumMod val="10000"/>
                </a:srgbClr>
              </a:solidFill>
              <a:effectLst/>
              <a:uLnTx/>
              <a:uFillTx/>
              <a:latin typeface="Calibri Light" panose="020F0302020204030204"/>
              <a:ea typeface="+mn-ea"/>
              <a:cs typeface="+mn-cs"/>
            </a:endParaRPr>
          </a:p>
        </p:txBody>
      </p:sp>
      <p:sp>
        <p:nvSpPr>
          <p:cNvPr id="6" name="Subtítulo 5"/>
          <p:cNvSpPr txBox="1">
            <a:spLocks/>
          </p:cNvSpPr>
          <p:nvPr/>
        </p:nvSpPr>
        <p:spPr>
          <a:xfrm>
            <a:off x="143690" y="4101745"/>
            <a:ext cx="5005085" cy="257602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Char char=" "/>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 name="Subtítulo 2"/>
          <p:cNvSpPr txBox="1">
            <a:spLocks/>
          </p:cNvSpPr>
          <p:nvPr/>
        </p:nvSpPr>
        <p:spPr>
          <a:xfrm>
            <a:off x="293077" y="0"/>
            <a:ext cx="11748868" cy="17584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None/>
              <a:tabLst/>
              <a:defRPr/>
            </a:pPr>
            <a:endParaRPr kumimoji="0" lang="es-MX" sz="4400" b="0" i="0" u="none" strike="noStrike" kern="1200" cap="all" spc="200" normalizeH="0" baseline="0" noProof="0" dirty="0">
              <a:ln>
                <a:noFill/>
              </a:ln>
              <a:solidFill>
                <a:srgbClr val="E7E6E6">
                  <a:lumMod val="10000"/>
                </a:srgbClr>
              </a:solidFill>
              <a:effectLst/>
              <a:uLnTx/>
              <a:uFillTx/>
              <a:latin typeface="Calibri Light" panose="020F0302020204030204"/>
              <a:ea typeface="+mn-ea"/>
              <a:cs typeface="+mn-cs"/>
            </a:endParaRPr>
          </a:p>
        </p:txBody>
      </p:sp>
      <p:sp>
        <p:nvSpPr>
          <p:cNvPr id="2" name="Rectángulo 1"/>
          <p:cNvSpPr/>
          <p:nvPr/>
        </p:nvSpPr>
        <p:spPr>
          <a:xfrm>
            <a:off x="143690" y="1412771"/>
            <a:ext cx="3893738" cy="4524315"/>
          </a:xfrm>
          <a:prstGeom prst="rect">
            <a:avLst/>
          </a:prstGeom>
        </p:spPr>
        <p:txBody>
          <a:bodyPr wrap="square">
            <a:spAutoFit/>
          </a:bodyPr>
          <a:lstStyle/>
          <a:p>
            <a:pPr lvl="0" algn="ctr">
              <a:defRPr/>
            </a:pPr>
            <a:r>
              <a:rPr lang="es-MX" b="1" dirty="0" smtClean="0">
                <a:solidFill>
                  <a:srgbClr val="333333"/>
                </a:solidFill>
                <a:latin typeface="Soberana Sans"/>
              </a:rPr>
              <a:t>Perfil de egresado:</a:t>
            </a:r>
            <a:endParaRPr lang="es-MX" b="1" dirty="0">
              <a:solidFill>
                <a:srgbClr val="333333"/>
              </a:solidFill>
              <a:latin typeface="Soberana Sans"/>
            </a:endParaRPr>
          </a:p>
          <a:p>
            <a:pPr lvl="0" algn="ctr">
              <a:defRPr/>
            </a:pPr>
            <a:endParaRPr lang="es-MX" b="1" dirty="0" smtClean="0">
              <a:solidFill>
                <a:srgbClr val="333333"/>
              </a:solidFill>
              <a:latin typeface="Soberana Sans"/>
            </a:endParaRPr>
          </a:p>
          <a:p>
            <a:pPr lvl="0" algn="ctr">
              <a:defRPr/>
            </a:pPr>
            <a:r>
              <a:rPr lang="es-MX" b="1" dirty="0" smtClean="0">
                <a:solidFill>
                  <a:srgbClr val="333333"/>
                </a:solidFill>
                <a:latin typeface="Soberana Sans"/>
              </a:rPr>
              <a:t>El </a:t>
            </a:r>
            <a:r>
              <a:rPr lang="es-MX" b="1" dirty="0">
                <a:solidFill>
                  <a:srgbClr val="333333"/>
                </a:solidFill>
                <a:latin typeface="Soberana Sans"/>
              </a:rPr>
              <a:t>egresado es un profesionista calificado en el diseño, administración y operación de la cadena de </a:t>
            </a:r>
            <a:r>
              <a:rPr lang="es-MX" b="1" dirty="0" smtClean="0">
                <a:solidFill>
                  <a:srgbClr val="333333"/>
                </a:solidFill>
                <a:latin typeface="Soberana Sans"/>
              </a:rPr>
              <a:t>suministro. </a:t>
            </a:r>
            <a:r>
              <a:rPr lang="es-MX" b="1" dirty="0">
                <a:solidFill>
                  <a:srgbClr val="333333"/>
                </a:solidFill>
                <a:latin typeface="Soberana Sans"/>
              </a:rPr>
              <a:t>Asimismo, puede integrar, organizar y dirigir grupos de trabajo por objetivos para proponer soluciones a los problemas logísticos, a través de proyectos integrales y sustentables. Además es un profesional que trabaja bajo presión con responsabilidad, comunicación efectiva, honestidad y sentido de urgencia.</a:t>
            </a:r>
          </a:p>
        </p:txBody>
      </p:sp>
      <p:pic>
        <p:nvPicPr>
          <p:cNvPr id="7" name="Imagen 6"/>
          <p:cNvPicPr>
            <a:picLocks noChangeAspect="1"/>
          </p:cNvPicPr>
          <p:nvPr/>
        </p:nvPicPr>
        <p:blipFill>
          <a:blip r:embed="rId2"/>
          <a:stretch>
            <a:fillRect/>
          </a:stretch>
        </p:blipFill>
        <p:spPr>
          <a:xfrm>
            <a:off x="4350433" y="1409331"/>
            <a:ext cx="7578969" cy="4024705"/>
          </a:xfrm>
          <a:prstGeom prst="rect">
            <a:avLst/>
          </a:prstGeom>
        </p:spPr>
      </p:pic>
      <p:sp>
        <p:nvSpPr>
          <p:cNvPr id="10" name="Subtítulo 5"/>
          <p:cNvSpPr txBox="1">
            <a:spLocks/>
          </p:cNvSpPr>
          <p:nvPr/>
        </p:nvSpPr>
        <p:spPr>
          <a:xfrm>
            <a:off x="404311" y="221643"/>
            <a:ext cx="10877979" cy="83343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buNone/>
            </a:pPr>
            <a:r>
              <a:rPr lang="es-MX" sz="6000" dirty="0" smtClean="0">
                <a:solidFill>
                  <a:schemeClr val="accent1">
                    <a:lumMod val="75000"/>
                  </a:schemeClr>
                </a:solidFill>
                <a:latin typeface="Aharoni" panose="02010803020104030203" pitchFamily="2" charset="-79"/>
                <a:cs typeface="Aharoni" panose="02010803020104030203" pitchFamily="2" charset="-79"/>
              </a:rPr>
              <a:t>PERFIL DE EGRESADO:</a:t>
            </a:r>
            <a:endParaRPr lang="es-MX" sz="60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782701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ubtítulo 2"/>
          <p:cNvSpPr txBox="1">
            <a:spLocks/>
          </p:cNvSpPr>
          <p:nvPr/>
        </p:nvSpPr>
        <p:spPr>
          <a:xfrm>
            <a:off x="4951828" y="436098"/>
            <a:ext cx="6710289" cy="257354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None/>
              <a:tabLst/>
              <a:defRPr/>
            </a:pPr>
            <a:endParaRPr kumimoji="0" lang="es-MX" sz="4400" b="0" i="0" u="none" strike="noStrike" kern="1200" cap="all" spc="200" normalizeH="0" baseline="0" noProof="0" dirty="0">
              <a:ln>
                <a:noFill/>
              </a:ln>
              <a:solidFill>
                <a:srgbClr val="E7E6E6">
                  <a:lumMod val="10000"/>
                </a:srgbClr>
              </a:solidFill>
              <a:effectLst/>
              <a:uLnTx/>
              <a:uFillTx/>
              <a:latin typeface="Calibri Light" panose="020F0302020204030204"/>
              <a:ea typeface="+mn-ea"/>
              <a:cs typeface="+mn-cs"/>
            </a:endParaRPr>
          </a:p>
        </p:txBody>
      </p:sp>
      <p:sp>
        <p:nvSpPr>
          <p:cNvPr id="6" name="Subtítulo 5"/>
          <p:cNvSpPr txBox="1">
            <a:spLocks/>
          </p:cNvSpPr>
          <p:nvPr/>
        </p:nvSpPr>
        <p:spPr>
          <a:xfrm>
            <a:off x="143690" y="4101745"/>
            <a:ext cx="5005085" cy="257602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Char char=" "/>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 name="Subtítulo 2"/>
          <p:cNvSpPr txBox="1">
            <a:spLocks/>
          </p:cNvSpPr>
          <p:nvPr/>
        </p:nvSpPr>
        <p:spPr>
          <a:xfrm>
            <a:off x="293077" y="0"/>
            <a:ext cx="11748868" cy="17584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None/>
              <a:tabLst/>
              <a:defRPr/>
            </a:pPr>
            <a:endParaRPr kumimoji="0" lang="es-MX" sz="4400" b="0" i="0" u="none" strike="noStrike" kern="1200" cap="all" spc="200" normalizeH="0" baseline="0" noProof="0" dirty="0">
              <a:ln>
                <a:noFill/>
              </a:ln>
              <a:solidFill>
                <a:srgbClr val="E7E6E6">
                  <a:lumMod val="10000"/>
                </a:srgbClr>
              </a:solidFill>
              <a:effectLst/>
              <a:uLnTx/>
              <a:uFillTx/>
              <a:latin typeface="Calibri Light" panose="020F0302020204030204"/>
              <a:ea typeface="+mn-ea"/>
              <a:cs typeface="+mn-cs"/>
            </a:endParaRPr>
          </a:p>
        </p:txBody>
      </p:sp>
      <p:sp>
        <p:nvSpPr>
          <p:cNvPr id="3" name="Rectángulo 2"/>
          <p:cNvSpPr/>
          <p:nvPr/>
        </p:nvSpPr>
        <p:spPr>
          <a:xfrm>
            <a:off x="7070896" y="879231"/>
            <a:ext cx="4658751" cy="5909310"/>
          </a:xfrm>
          <a:prstGeom prst="rect">
            <a:avLst/>
          </a:prstGeom>
        </p:spPr>
        <p:txBody>
          <a:bodyPr wrap="square">
            <a:spAutoFit/>
          </a:bodyPr>
          <a:lstStyle/>
          <a:p>
            <a:pPr algn="ctr">
              <a:buFont typeface="Arial" panose="020B0604020202020204" pitchFamily="34" charset="0"/>
              <a:buChar char="•"/>
            </a:pPr>
            <a:endParaRPr lang="es-MX" b="1" i="0" dirty="0" smtClean="0">
              <a:solidFill>
                <a:srgbClr val="333333"/>
              </a:solidFill>
              <a:effectLst/>
              <a:latin typeface="Soberana Sans"/>
            </a:endParaRPr>
          </a:p>
          <a:p>
            <a:r>
              <a:rPr lang="es-MX" b="0" i="0" dirty="0" smtClean="0">
                <a:solidFill>
                  <a:srgbClr val="333333"/>
                </a:solidFill>
                <a:effectLst/>
                <a:latin typeface="Soberana Sans"/>
              </a:rPr>
              <a:t> </a:t>
            </a:r>
            <a:r>
              <a:rPr lang="es-MX" dirty="0">
                <a:solidFill>
                  <a:srgbClr val="333333"/>
                </a:solidFill>
                <a:latin typeface="Soberana Sans"/>
              </a:rPr>
              <a:t>La </a:t>
            </a:r>
            <a:r>
              <a:rPr lang="es-MX" dirty="0" smtClean="0">
                <a:solidFill>
                  <a:srgbClr val="333333"/>
                </a:solidFill>
                <a:latin typeface="Soberana Sans"/>
              </a:rPr>
              <a:t>eficiencia </a:t>
            </a:r>
            <a:r>
              <a:rPr lang="es-MX" dirty="0">
                <a:solidFill>
                  <a:srgbClr val="333333"/>
                </a:solidFill>
                <a:latin typeface="Soberana Sans"/>
              </a:rPr>
              <a:t>en la logística es parte importante en la competitividad que un país pueda tener a nivel mundial. Aunque no es igual en todo el mundo, debido a que no todas las naciones tienen los recursos y la infraestructura como para desarrollar un sistema logístico avanzado.</a:t>
            </a:r>
          </a:p>
          <a:p>
            <a:endParaRPr lang="es-MX" dirty="0">
              <a:solidFill>
                <a:srgbClr val="333333"/>
              </a:solidFill>
              <a:latin typeface="Soberana Sans"/>
            </a:endParaRPr>
          </a:p>
          <a:p>
            <a:r>
              <a:rPr lang="es-MX" dirty="0">
                <a:solidFill>
                  <a:srgbClr val="333333"/>
                </a:solidFill>
                <a:latin typeface="Soberana Sans"/>
              </a:rPr>
              <a:t>.México así lo ha entendido. Nuestro país, aunque no cuenta con uno de los mejores niveles tecnológicos del sector, trabaja con ingenieros y técnicos que buscan constantemente optimizar los tiempos y la eficiencia en sus diferentes empresas.</a:t>
            </a:r>
          </a:p>
          <a:p>
            <a:endParaRPr lang="es-MX" dirty="0">
              <a:solidFill>
                <a:srgbClr val="333333"/>
              </a:solidFill>
              <a:latin typeface="Soberana Sans"/>
            </a:endParaRPr>
          </a:p>
          <a:p>
            <a:r>
              <a:rPr lang="es-MX" dirty="0">
                <a:solidFill>
                  <a:srgbClr val="333333"/>
                </a:solidFill>
                <a:latin typeface="Soberana Sans"/>
              </a:rPr>
              <a:t>Todo, entendiendo que los factores que determinan </a:t>
            </a:r>
            <a:r>
              <a:rPr lang="es-MX">
                <a:solidFill>
                  <a:srgbClr val="333333"/>
                </a:solidFill>
                <a:latin typeface="Soberana Sans"/>
              </a:rPr>
              <a:t>su </a:t>
            </a:r>
            <a:r>
              <a:rPr lang="es-MX" smtClean="0">
                <a:solidFill>
                  <a:srgbClr val="333333"/>
                </a:solidFill>
                <a:latin typeface="Soberana Sans"/>
              </a:rPr>
              <a:t>desempeño </a:t>
            </a:r>
            <a:r>
              <a:rPr lang="es-MX" dirty="0">
                <a:solidFill>
                  <a:srgbClr val="333333"/>
                </a:solidFill>
                <a:latin typeface="Soberana Sans"/>
              </a:rPr>
              <a:t>son la calidad de la infraestructura, el entorno de los negocios, la fiabilidad del sistema comercial y la cadena de suministro.</a:t>
            </a:r>
            <a:endParaRPr lang="es-MX" b="0" i="0" dirty="0">
              <a:solidFill>
                <a:srgbClr val="333333"/>
              </a:solidFill>
              <a:effectLst/>
              <a:latin typeface="Soberana Sans"/>
            </a:endParaRPr>
          </a:p>
        </p:txBody>
      </p:sp>
      <p:pic>
        <p:nvPicPr>
          <p:cNvPr id="4" name="Imagen 3"/>
          <p:cNvPicPr>
            <a:picLocks noChangeAspect="1"/>
          </p:cNvPicPr>
          <p:nvPr/>
        </p:nvPicPr>
        <p:blipFill>
          <a:blip r:embed="rId2"/>
          <a:stretch>
            <a:fillRect/>
          </a:stretch>
        </p:blipFill>
        <p:spPr>
          <a:xfrm>
            <a:off x="143690" y="1075336"/>
            <a:ext cx="6927206" cy="3868615"/>
          </a:xfrm>
          <a:prstGeom prst="rect">
            <a:avLst/>
          </a:prstGeom>
        </p:spPr>
      </p:pic>
      <p:sp>
        <p:nvSpPr>
          <p:cNvPr id="12" name="Subtítulo 5"/>
          <p:cNvSpPr txBox="1">
            <a:spLocks/>
          </p:cNvSpPr>
          <p:nvPr/>
        </p:nvSpPr>
        <p:spPr>
          <a:xfrm>
            <a:off x="404311" y="221643"/>
            <a:ext cx="10877979" cy="83343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es-MX" sz="3600" dirty="0" smtClean="0">
                <a:solidFill>
                  <a:schemeClr val="accent1">
                    <a:lumMod val="75000"/>
                  </a:schemeClr>
                </a:solidFill>
                <a:latin typeface="Aharoni" panose="02010803020104030203" pitchFamily="2" charset="-79"/>
                <a:cs typeface="Aharoni" panose="02010803020104030203" pitchFamily="2" charset="-79"/>
              </a:rPr>
              <a:t>IMPACTO DE LA LOGÍSTICA EN NUESTRO PAÍS:</a:t>
            </a:r>
            <a:endParaRPr lang="es-MX" sz="3600" dirty="0">
              <a:solidFill>
                <a:schemeClr val="accent1">
                  <a:lumMod val="75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547743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ubtítulo 2"/>
          <p:cNvSpPr txBox="1">
            <a:spLocks/>
          </p:cNvSpPr>
          <p:nvPr/>
        </p:nvSpPr>
        <p:spPr>
          <a:xfrm>
            <a:off x="4951828" y="436098"/>
            <a:ext cx="6710289" cy="257354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None/>
              <a:tabLst/>
              <a:defRPr/>
            </a:pPr>
            <a:endParaRPr kumimoji="0" lang="es-MX" sz="4400" b="0" i="0" u="none" strike="noStrike" kern="1200" cap="all" spc="200" normalizeH="0" baseline="0" noProof="0" dirty="0">
              <a:ln>
                <a:noFill/>
              </a:ln>
              <a:solidFill>
                <a:srgbClr val="E7E6E6">
                  <a:lumMod val="10000"/>
                </a:srgbClr>
              </a:solidFill>
              <a:effectLst/>
              <a:uLnTx/>
              <a:uFillTx/>
              <a:latin typeface="Calibri Light" panose="020F0302020204030204"/>
              <a:ea typeface="+mn-ea"/>
              <a:cs typeface="+mn-cs"/>
            </a:endParaRPr>
          </a:p>
        </p:txBody>
      </p:sp>
      <p:sp>
        <p:nvSpPr>
          <p:cNvPr id="6" name="Subtítulo 5"/>
          <p:cNvSpPr txBox="1">
            <a:spLocks/>
          </p:cNvSpPr>
          <p:nvPr/>
        </p:nvSpPr>
        <p:spPr>
          <a:xfrm>
            <a:off x="143690" y="4101745"/>
            <a:ext cx="5005085" cy="257602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Char char=" "/>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 name="Subtítulo 2"/>
          <p:cNvSpPr txBox="1">
            <a:spLocks/>
          </p:cNvSpPr>
          <p:nvPr/>
        </p:nvSpPr>
        <p:spPr>
          <a:xfrm>
            <a:off x="293077" y="0"/>
            <a:ext cx="11748868" cy="17584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None/>
              <a:tabLst/>
              <a:defRPr/>
            </a:pPr>
            <a:endParaRPr kumimoji="0" lang="es-MX" sz="4400" b="0" i="0" u="none" strike="noStrike" kern="1200" cap="all" spc="200" normalizeH="0" baseline="0" noProof="0" dirty="0">
              <a:ln>
                <a:noFill/>
              </a:ln>
              <a:solidFill>
                <a:srgbClr val="E7E6E6">
                  <a:lumMod val="10000"/>
                </a:srgbClr>
              </a:solidFill>
              <a:effectLst/>
              <a:uLnTx/>
              <a:uFillTx/>
              <a:latin typeface="Calibri Light" panose="020F0302020204030204"/>
              <a:ea typeface="+mn-ea"/>
              <a:cs typeface="+mn-cs"/>
            </a:endParaRPr>
          </a:p>
        </p:txBody>
      </p:sp>
      <p:sp>
        <p:nvSpPr>
          <p:cNvPr id="12" name="Subtítulo 5"/>
          <p:cNvSpPr txBox="1">
            <a:spLocks/>
          </p:cNvSpPr>
          <p:nvPr/>
        </p:nvSpPr>
        <p:spPr>
          <a:xfrm>
            <a:off x="404311" y="221643"/>
            <a:ext cx="10877979" cy="83343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200"/>
              </a:spcAft>
              <a:buClr>
                <a:srgbClr val="5B9BD5"/>
              </a:buClr>
              <a:buSzPct val="100000"/>
              <a:buNone/>
              <a:tabLst/>
              <a:defRPr/>
            </a:pPr>
            <a:r>
              <a:rPr lang="es-MX" sz="3600" dirty="0" smtClean="0">
                <a:solidFill>
                  <a:srgbClr val="5B9BD5">
                    <a:lumMod val="75000"/>
                  </a:srgbClr>
                </a:solidFill>
                <a:latin typeface="Aharoni" panose="02010803020104030203" pitchFamily="2" charset="-79"/>
                <a:cs typeface="Aharoni" panose="02010803020104030203" pitchFamily="2" charset="-79"/>
              </a:rPr>
              <a:t>VENTAJAS DE ESTUDIAR EN LA </a:t>
            </a:r>
            <a:r>
              <a:rPr lang="es-MX" sz="3600" dirty="0" err="1" smtClean="0">
                <a:solidFill>
                  <a:srgbClr val="5B9BD5">
                    <a:lumMod val="75000"/>
                  </a:srgbClr>
                </a:solidFill>
                <a:latin typeface="Aharoni" panose="02010803020104030203" pitchFamily="2" charset="-79"/>
                <a:cs typeface="Aharoni" panose="02010803020104030203" pitchFamily="2" charset="-79"/>
              </a:rPr>
              <a:t>UnADM</a:t>
            </a:r>
            <a:r>
              <a:rPr kumimoji="0" lang="es-MX" sz="3600" b="0" i="0" u="none" strike="noStrike" kern="1200" cap="none" spc="0" normalizeH="0" baseline="0" noProof="0" dirty="0" smtClean="0">
                <a:ln>
                  <a:noFill/>
                </a:ln>
                <a:solidFill>
                  <a:srgbClr val="5B9BD5">
                    <a:lumMod val="75000"/>
                  </a:srgbClr>
                </a:solidFill>
                <a:effectLst/>
                <a:uLnTx/>
                <a:uFillTx/>
                <a:latin typeface="Aharoni" panose="02010803020104030203" pitchFamily="2" charset="-79"/>
                <a:cs typeface="Aharoni" panose="02010803020104030203" pitchFamily="2" charset="-79"/>
              </a:rPr>
              <a:t>:</a:t>
            </a:r>
            <a:endParaRPr kumimoji="0" lang="es-MX" sz="3600" b="0" i="0" u="none" strike="noStrike" kern="1200" cap="none" spc="0" normalizeH="0" baseline="0" noProof="0" dirty="0">
              <a:ln>
                <a:noFill/>
              </a:ln>
              <a:solidFill>
                <a:srgbClr val="5B9BD5">
                  <a:lumMod val="75000"/>
                </a:srgbClr>
              </a:solidFill>
              <a:effectLst/>
              <a:uLnTx/>
              <a:uFillTx/>
              <a:latin typeface="Aharoni" panose="02010803020104030203" pitchFamily="2" charset="-79"/>
              <a:cs typeface="Aharoni" panose="02010803020104030203" pitchFamily="2" charset="-79"/>
            </a:endParaRPr>
          </a:p>
        </p:txBody>
      </p:sp>
      <p:sp>
        <p:nvSpPr>
          <p:cNvPr id="2" name="Rectángulo 1"/>
          <p:cNvSpPr/>
          <p:nvPr/>
        </p:nvSpPr>
        <p:spPr>
          <a:xfrm>
            <a:off x="143690" y="1286594"/>
            <a:ext cx="6096000" cy="5078313"/>
          </a:xfrm>
          <a:prstGeom prst="rect">
            <a:avLst/>
          </a:prstGeom>
        </p:spPr>
        <p:txBody>
          <a:bodyPr>
            <a:spAutoFit/>
          </a:bodyPr>
          <a:lstStyle/>
          <a:p>
            <a:r>
              <a:rPr lang="es-MX" b="1" dirty="0" smtClean="0">
                <a:latin typeface="Aharoni" panose="02010803020104030203" pitchFamily="2" charset="-79"/>
                <a:cs typeface="Aharoni" panose="02010803020104030203" pitchFamily="2" charset="-79"/>
              </a:rPr>
              <a:t>La </a:t>
            </a:r>
            <a:r>
              <a:rPr lang="es-MX" b="1" dirty="0" err="1" smtClean="0">
                <a:latin typeface="Aharoni" panose="02010803020104030203" pitchFamily="2" charset="-79"/>
                <a:cs typeface="Aharoni" panose="02010803020104030203" pitchFamily="2" charset="-79"/>
              </a:rPr>
              <a:t>UnADM</a:t>
            </a:r>
            <a:r>
              <a:rPr lang="es-MX" b="1" dirty="0" smtClean="0">
                <a:latin typeface="Aharoni" panose="02010803020104030203" pitchFamily="2" charset="-79"/>
                <a:cs typeface="Aharoni" panose="02010803020104030203" pitchFamily="2" charset="-79"/>
              </a:rPr>
              <a:t> te brinda la oportunidad de estudiar tu carrera de nivel superior en línea. Esta </a:t>
            </a:r>
            <a:r>
              <a:rPr lang="es-MX" b="1" dirty="0">
                <a:latin typeface="Aharoni" panose="02010803020104030203" pitchFamily="2" charset="-79"/>
                <a:cs typeface="Aharoni" panose="02010803020104030203" pitchFamily="2" charset="-79"/>
              </a:rPr>
              <a:t>modalidad te </a:t>
            </a:r>
            <a:r>
              <a:rPr lang="es-MX" b="1" dirty="0" smtClean="0">
                <a:latin typeface="Aharoni" panose="02010803020104030203" pitchFamily="2" charset="-79"/>
                <a:cs typeface="Aharoni" panose="02010803020104030203" pitchFamily="2" charset="-79"/>
              </a:rPr>
              <a:t>permitirá:</a:t>
            </a:r>
          </a:p>
          <a:p>
            <a:endParaRPr lang="es-MX" b="1" dirty="0">
              <a:latin typeface="Aharoni" panose="02010803020104030203" pitchFamily="2" charset="-79"/>
              <a:cs typeface="Aharoni" panose="02010803020104030203" pitchFamily="2" charset="-79"/>
            </a:endParaRPr>
          </a:p>
          <a:p>
            <a:pPr marL="285750" indent="-285750">
              <a:buFont typeface="Wingdings" panose="05000000000000000000" pitchFamily="2" charset="2"/>
              <a:buChar char="ü"/>
            </a:pPr>
            <a:r>
              <a:rPr lang="es-MX" b="1" dirty="0" smtClean="0">
                <a:latin typeface="Aharoni" panose="02010803020104030203" pitchFamily="2" charset="-79"/>
                <a:cs typeface="Aharoni" panose="02010803020104030203" pitchFamily="2" charset="-79"/>
              </a:rPr>
              <a:t>Estudiar </a:t>
            </a:r>
            <a:r>
              <a:rPr lang="es-MX" b="1" dirty="0">
                <a:latin typeface="Aharoni" panose="02010803020104030203" pitchFamily="2" charset="-79"/>
                <a:cs typeface="Aharoni" panose="02010803020104030203" pitchFamily="2" charset="-79"/>
              </a:rPr>
              <a:t>y trabajar al mismo </a:t>
            </a:r>
            <a:r>
              <a:rPr lang="es-MX" b="1" dirty="0" smtClean="0">
                <a:latin typeface="Aharoni" panose="02010803020104030203" pitchFamily="2" charset="-79"/>
                <a:cs typeface="Aharoni" panose="02010803020104030203" pitchFamily="2" charset="-79"/>
              </a:rPr>
              <a:t>tiempo y CUENTA </a:t>
            </a:r>
            <a:r>
              <a:rPr lang="es-MX" b="1" dirty="0">
                <a:latin typeface="Aharoni" panose="02010803020104030203" pitchFamily="2" charset="-79"/>
                <a:cs typeface="Aharoni" panose="02010803020104030203" pitchFamily="2" charset="-79"/>
              </a:rPr>
              <a:t>CON VALIDEZ OFICIAL ANTE LA </a:t>
            </a:r>
            <a:r>
              <a:rPr lang="es-MX" b="1" dirty="0" smtClean="0">
                <a:latin typeface="Aharoni" panose="02010803020104030203" pitchFamily="2" charset="-79"/>
                <a:cs typeface="Aharoni" panose="02010803020104030203" pitchFamily="2" charset="-79"/>
              </a:rPr>
              <a:t>SEP.</a:t>
            </a:r>
          </a:p>
          <a:p>
            <a:pPr marL="285750" indent="-285750">
              <a:buFont typeface="Wingdings" panose="05000000000000000000" pitchFamily="2" charset="2"/>
              <a:buChar char="ü"/>
            </a:pPr>
            <a:r>
              <a:rPr lang="es-MX" b="1" dirty="0" smtClean="0">
                <a:latin typeface="Aharoni" panose="02010803020104030203" pitchFamily="2" charset="-79"/>
                <a:cs typeface="Aharoni" panose="02010803020104030203" pitchFamily="2" charset="-79"/>
              </a:rPr>
              <a:t> Tu </a:t>
            </a:r>
            <a:r>
              <a:rPr lang="es-MX" b="1" dirty="0">
                <a:latin typeface="Aharoni" panose="02010803020104030203" pitchFamily="2" charset="-79"/>
                <a:cs typeface="Aharoni" panose="02010803020104030203" pitchFamily="2" charset="-79"/>
              </a:rPr>
              <a:t>te ajustas a tus horarios. </a:t>
            </a:r>
            <a:r>
              <a:rPr lang="es-MX" b="1" dirty="0" smtClean="0">
                <a:latin typeface="Aharoni" panose="02010803020104030203" pitchFamily="2" charset="-79"/>
                <a:cs typeface="Aharoni" panose="02010803020104030203" pitchFamily="2" charset="-79"/>
              </a:rPr>
              <a:t>Esto te permite administrar tu tiempo.</a:t>
            </a:r>
          </a:p>
          <a:p>
            <a:pPr marL="285750" indent="-285750">
              <a:buFont typeface="Wingdings" panose="05000000000000000000" pitchFamily="2" charset="2"/>
              <a:buChar char="ü"/>
            </a:pPr>
            <a:r>
              <a:rPr lang="es-MX" b="1" dirty="0" smtClean="0">
                <a:latin typeface="Aharoni" panose="02010803020104030203" pitchFamily="2" charset="-79"/>
                <a:cs typeface="Aharoni" panose="02010803020104030203" pitchFamily="2" charset="-79"/>
              </a:rPr>
              <a:t>Es una modalidad en la </a:t>
            </a:r>
            <a:r>
              <a:rPr lang="es-MX" b="1" dirty="0" err="1" smtClean="0">
                <a:latin typeface="Aharoni" panose="02010803020104030203" pitchFamily="2" charset="-79"/>
                <a:cs typeface="Aharoni" panose="02010803020104030203" pitchFamily="2" charset="-79"/>
              </a:rPr>
              <a:t>UnADM</a:t>
            </a:r>
            <a:r>
              <a:rPr lang="es-MX" b="1" dirty="0" smtClean="0">
                <a:latin typeface="Aharoni" panose="02010803020104030203" pitchFamily="2" charset="-79"/>
                <a:cs typeface="Aharoni" panose="02010803020104030203" pitchFamily="2" charset="-79"/>
              </a:rPr>
              <a:t> que ha ido creciendo y con el paso del tiempo generando confianza con respecto al nivel académico que ofrece.</a:t>
            </a:r>
          </a:p>
          <a:p>
            <a:pPr marL="285750" indent="-285750">
              <a:buFont typeface="Wingdings" panose="05000000000000000000" pitchFamily="2" charset="2"/>
              <a:buChar char="ü"/>
            </a:pPr>
            <a:r>
              <a:rPr lang="es-MX" b="1" dirty="0" smtClean="0">
                <a:latin typeface="Aharoni" panose="02010803020104030203" pitchFamily="2" charset="-79"/>
                <a:cs typeface="Aharoni" panose="02010803020104030203" pitchFamily="2" charset="-79"/>
              </a:rPr>
              <a:t>Te forma un mayor grado de compromiso y responsabilidad ya que a diferencia de una modalidad presencial en donde tienes al docente enseñando y motivando a que estudies, en la modalidad en línea tú eres 100% responsable de tu aprendizaje.</a:t>
            </a:r>
            <a:endParaRPr lang="es-MX" dirty="0"/>
          </a:p>
        </p:txBody>
      </p:sp>
      <p:pic>
        <p:nvPicPr>
          <p:cNvPr id="7" name="Imagen 6"/>
          <p:cNvPicPr>
            <a:picLocks noChangeAspect="1"/>
          </p:cNvPicPr>
          <p:nvPr/>
        </p:nvPicPr>
        <p:blipFill>
          <a:blip r:embed="rId2"/>
          <a:stretch>
            <a:fillRect/>
          </a:stretch>
        </p:blipFill>
        <p:spPr>
          <a:xfrm>
            <a:off x="6167512" y="1182710"/>
            <a:ext cx="5667438" cy="5009083"/>
          </a:xfrm>
          <a:prstGeom prst="rect">
            <a:avLst/>
          </a:prstGeom>
        </p:spPr>
      </p:pic>
    </p:spTree>
    <p:extLst>
      <p:ext uri="{BB962C8B-B14F-4D97-AF65-F5344CB8AC3E}">
        <p14:creationId xmlns:p14="http://schemas.microsoft.com/office/powerpoint/2010/main" val="3972289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377</Words>
  <Application>Microsoft Office PowerPoint</Application>
  <PresentationFormat>Panorámica</PresentationFormat>
  <Paragraphs>23</Paragraphs>
  <Slides>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vt:i4>
      </vt:variant>
    </vt:vector>
  </HeadingPairs>
  <TitlesOfParts>
    <vt:vector size="12" baseType="lpstr">
      <vt:lpstr>Aharoni</vt:lpstr>
      <vt:lpstr>Arial</vt:lpstr>
      <vt:lpstr>Calibri</vt:lpstr>
      <vt:lpstr>Calibri Light</vt:lpstr>
      <vt:lpstr>Soberana Sans</vt:lpstr>
      <vt:lpstr>Wingdings</vt:lpstr>
      <vt:lpstr>Tema de Office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Cholula, Omar {LALA}</dc:creator>
  <cp:lastModifiedBy>Cholula, Omar {LALA}</cp:lastModifiedBy>
  <cp:revision>9</cp:revision>
  <dcterms:created xsi:type="dcterms:W3CDTF">2019-04-30T03:37:34Z</dcterms:created>
  <dcterms:modified xsi:type="dcterms:W3CDTF">2019-04-30T05:15:22Z</dcterms:modified>
</cp:coreProperties>
</file>